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Roboto Slab" panose="020B0604020202020204" charset="0"/>
      <p:regular r:id="rId16"/>
      <p:bold r:id="rId17"/>
    </p:embeddedFont>
    <p:embeddedFont>
      <p:font typeface="Robo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emy Fowler" initials="" lastIdx="1" clrIdx="0"/>
  <p:cmAuthor id="1" name="Braden Erro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autoAdjust="0"/>
    <p:restoredTop sz="86446" autoAdjust="0"/>
  </p:normalViewPr>
  <p:slideViewPr>
    <p:cSldViewPr snapToGrid="0">
      <p:cViewPr varScale="1">
        <p:scale>
          <a:sx n="109" d="100"/>
          <a:sy n="109" d="100"/>
        </p:scale>
        <p:origin x="78" y="3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idx="1">
    <p:pos x="6000" y="100"/>
    <p:text>Incorrect boundary conditions can lead to error in model results, obviously. The boundary conditions we used in the model were simply the observed water table on the edges of the model. We assumed that this water table elevation would remain constant forever on the edges of the model. This may or may not be the case. Boundary conditions could be adjusted by possibly expanding the model boundaries to something where you know the head will remain constant (e.g. a lake or a river). Make sense?</p:text>
  </p:cm>
  <p:cm authorId="0" idx="1">
    <p:pos x="6000" y="0"/>
    <p:text>I moved this slide from your section, Braden. It fits in with the "lessons learned" section that I will cover. Could you explain a little more to me about the boundary condition refinement you refer to here?
Thanks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9181434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3928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6083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84634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67700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5176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939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7689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56574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4890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9013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1021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7388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9995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spcBef>
                <a:spcPts val="0"/>
              </a:spcBef>
              <a:buNone/>
            </a:pPr>
            <a:r>
              <a:rPr lang="en" dirty="0"/>
              <a:t>Dewatering Solutions using MODFLOW</a:t>
            </a:r>
          </a:p>
        </p:txBody>
      </p:sp>
      <p:sp>
        <p:nvSpPr>
          <p:cNvPr id="64" name="Shape 64"/>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lvl="0">
              <a:spcBef>
                <a:spcPts val="0"/>
              </a:spcBef>
              <a:buNone/>
            </a:pPr>
            <a:r>
              <a:rPr lang="en" dirty="0"/>
              <a:t>Jeremy Fowler, Braden Error, Hani  Abu-Hmeidan</a:t>
            </a:r>
          </a:p>
          <a:p>
            <a:pPr lvl="0">
              <a:spcBef>
                <a:spcPts val="0"/>
              </a:spcBef>
              <a:buNone/>
            </a:pPr>
            <a:r>
              <a:rPr lang="en" dirty="0"/>
              <a:t>Group 1</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t>Results for a Triple French Drain System</a:t>
            </a:r>
          </a:p>
        </p:txBody>
      </p:sp>
      <p:sp>
        <p:nvSpPr>
          <p:cNvPr id="135" name="Shape 135"/>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endParaRPr/>
          </a:p>
        </p:txBody>
      </p:sp>
      <p:pic>
        <p:nvPicPr>
          <p:cNvPr id="136" name="Shape 136"/>
          <p:cNvPicPr preferRelativeResize="0"/>
          <p:nvPr/>
        </p:nvPicPr>
        <p:blipFill>
          <a:blip r:embed="rId3">
            <a:alphaModFix/>
          </a:blip>
          <a:stretch>
            <a:fillRect/>
          </a:stretch>
        </p:blipFill>
        <p:spPr>
          <a:xfrm>
            <a:off x="186050" y="1337417"/>
            <a:ext cx="4260925" cy="3653683"/>
          </a:xfrm>
          <a:prstGeom prst="rect">
            <a:avLst/>
          </a:prstGeom>
          <a:noFill/>
          <a:ln>
            <a:noFill/>
          </a:ln>
        </p:spPr>
      </p:pic>
      <p:pic>
        <p:nvPicPr>
          <p:cNvPr id="137" name="Shape 137"/>
          <p:cNvPicPr preferRelativeResize="0"/>
          <p:nvPr/>
        </p:nvPicPr>
        <p:blipFill>
          <a:blip r:embed="rId4">
            <a:alphaModFix/>
          </a:blip>
          <a:stretch>
            <a:fillRect/>
          </a:stretch>
        </p:blipFill>
        <p:spPr>
          <a:xfrm>
            <a:off x="4681850" y="1337417"/>
            <a:ext cx="4260925" cy="365368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t>Results for Five Drains</a:t>
            </a:r>
          </a:p>
        </p:txBody>
      </p:sp>
      <p:sp>
        <p:nvSpPr>
          <p:cNvPr id="143" name="Shape 14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endParaRPr/>
          </a:p>
        </p:txBody>
      </p:sp>
      <p:pic>
        <p:nvPicPr>
          <p:cNvPr id="144" name="Shape 144"/>
          <p:cNvPicPr preferRelativeResize="0"/>
          <p:nvPr/>
        </p:nvPicPr>
        <p:blipFill>
          <a:blip r:embed="rId3">
            <a:alphaModFix/>
          </a:blip>
          <a:stretch>
            <a:fillRect/>
          </a:stretch>
        </p:blipFill>
        <p:spPr>
          <a:xfrm>
            <a:off x="186050" y="1337417"/>
            <a:ext cx="4260925" cy="3653683"/>
          </a:xfrm>
          <a:prstGeom prst="rect">
            <a:avLst/>
          </a:prstGeom>
          <a:noFill/>
          <a:ln>
            <a:noFill/>
          </a:ln>
        </p:spPr>
      </p:pic>
      <p:pic>
        <p:nvPicPr>
          <p:cNvPr id="145" name="Shape 145"/>
          <p:cNvPicPr preferRelativeResize="0"/>
          <p:nvPr/>
        </p:nvPicPr>
        <p:blipFill>
          <a:blip r:embed="rId4">
            <a:alphaModFix/>
          </a:blip>
          <a:stretch>
            <a:fillRect/>
          </a:stretch>
        </p:blipFill>
        <p:spPr>
          <a:xfrm>
            <a:off x="4681850" y="1337417"/>
            <a:ext cx="4260925" cy="365368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dirty="0"/>
              <a:t>Accuracy of the Model?</a:t>
            </a:r>
          </a:p>
        </p:txBody>
      </p:sp>
      <p:sp>
        <p:nvSpPr>
          <p:cNvPr id="151" name="Shape 151"/>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sz="1500" dirty="0"/>
              <a:t>“...all models are wrong, but some are useful...”</a:t>
            </a:r>
          </a:p>
          <a:p>
            <a:pPr lvl="0" rtl="0">
              <a:spcBef>
                <a:spcPts val="0"/>
              </a:spcBef>
              <a:buNone/>
            </a:pPr>
            <a:r>
              <a:rPr lang="en" sz="1500" dirty="0"/>
              <a:t>					-</a:t>
            </a:r>
            <a:r>
              <a:rPr lang="en" sz="1500" i="1" dirty="0"/>
              <a:t>George Box</a:t>
            </a:r>
          </a:p>
          <a:p>
            <a:pPr lvl="0">
              <a:spcBef>
                <a:spcPts val="0"/>
              </a:spcBef>
              <a:buNone/>
            </a:pPr>
            <a:r>
              <a:rPr lang="en" sz="1500" dirty="0"/>
              <a:t>Time and money constraints limit the “accuracy” of the model.</a:t>
            </a:r>
          </a:p>
          <a:p>
            <a:pPr lvl="0" rtl="0">
              <a:spcBef>
                <a:spcPts val="0"/>
              </a:spcBef>
              <a:buNone/>
            </a:pPr>
            <a:r>
              <a:rPr lang="en" sz="1500" dirty="0"/>
              <a:t>Model improvements could have been made by:</a:t>
            </a:r>
          </a:p>
          <a:p>
            <a:pPr marL="457200" lvl="0" indent="-228600" rtl="0">
              <a:spcBef>
                <a:spcPts val="0"/>
              </a:spcBef>
            </a:pPr>
            <a:r>
              <a:rPr lang="en" sz="1500" dirty="0"/>
              <a:t>Performing Hydraulic Conductivity Tests / Pump Tests</a:t>
            </a:r>
          </a:p>
          <a:p>
            <a:pPr marL="457200" lvl="0" indent="-228600" rtl="0">
              <a:spcBef>
                <a:spcPts val="0"/>
              </a:spcBef>
            </a:pPr>
            <a:r>
              <a:rPr lang="en" sz="1500" dirty="0"/>
              <a:t>Refining Model with more layers </a:t>
            </a:r>
          </a:p>
          <a:p>
            <a:pPr marL="457200" lvl="0" indent="-228600" rtl="0">
              <a:spcBef>
                <a:spcPts val="0"/>
              </a:spcBef>
            </a:pPr>
            <a:r>
              <a:rPr lang="en" sz="1500" dirty="0"/>
              <a:t>Calibrating Model using observed Heads</a:t>
            </a:r>
          </a:p>
          <a:p>
            <a:pPr marL="457200" lvl="0" indent="-228600" rtl="0">
              <a:spcBef>
                <a:spcPts val="0"/>
              </a:spcBef>
            </a:pPr>
            <a:r>
              <a:rPr lang="en" sz="1500" dirty="0"/>
              <a:t>Converting from Regional Model to Local (Boundary Condition refinement)</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Questions?</a:t>
            </a:r>
          </a:p>
        </p:txBody>
      </p:sp>
      <p:sp>
        <p:nvSpPr>
          <p:cNvPr id="157" name="Shape 157"/>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dirty="0"/>
              <a:t>Location</a:t>
            </a:r>
          </a:p>
        </p:txBody>
      </p:sp>
      <p:pic>
        <p:nvPicPr>
          <p:cNvPr id="70" name="Shape 70"/>
          <p:cNvPicPr preferRelativeResize="0"/>
          <p:nvPr/>
        </p:nvPicPr>
        <p:blipFill>
          <a:blip r:embed="rId3">
            <a:alphaModFix/>
          </a:blip>
          <a:stretch>
            <a:fillRect/>
          </a:stretch>
        </p:blipFill>
        <p:spPr>
          <a:xfrm>
            <a:off x="4578175" y="1378100"/>
            <a:ext cx="4177925" cy="3640125"/>
          </a:xfrm>
          <a:prstGeom prst="rect">
            <a:avLst/>
          </a:prstGeom>
          <a:noFill/>
          <a:ln>
            <a:noFill/>
          </a:ln>
        </p:spPr>
      </p:pic>
      <p:pic>
        <p:nvPicPr>
          <p:cNvPr id="71" name="Shape 71"/>
          <p:cNvPicPr preferRelativeResize="0"/>
          <p:nvPr/>
        </p:nvPicPr>
        <p:blipFill>
          <a:blip r:embed="rId4">
            <a:alphaModFix/>
          </a:blip>
          <a:stretch>
            <a:fillRect/>
          </a:stretch>
        </p:blipFill>
        <p:spPr>
          <a:xfrm>
            <a:off x="387900" y="1378100"/>
            <a:ext cx="4177924" cy="3640124"/>
          </a:xfrm>
          <a:prstGeom prst="rect">
            <a:avLst/>
          </a:prstGeom>
          <a:noFill/>
          <a:ln>
            <a:noFill/>
          </a:ln>
        </p:spPr>
      </p:pic>
      <p:sp>
        <p:nvSpPr>
          <p:cNvPr id="72" name="Shape 72"/>
          <p:cNvSpPr/>
          <p:nvPr/>
        </p:nvSpPr>
        <p:spPr>
          <a:xfrm>
            <a:off x="6264075" y="1948825"/>
            <a:ext cx="619500" cy="1566000"/>
          </a:xfrm>
          <a:prstGeom prst="rect">
            <a:avLst/>
          </a:prstGeom>
          <a:solidFill>
            <a:srgbClr val="FFFFFF">
              <a:alpha val="22690"/>
            </a:srgbClr>
          </a:solidFill>
          <a:ln w="952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Problem Description &amp; Desired Product</a:t>
            </a:r>
          </a:p>
        </p:txBody>
      </p:sp>
      <p:sp>
        <p:nvSpPr>
          <p:cNvPr id="78" name="Shape 78"/>
          <p:cNvSpPr txBox="1">
            <a:spLocks noGrp="1"/>
          </p:cNvSpPr>
          <p:nvPr>
            <p:ph type="body" idx="1"/>
          </p:nvPr>
        </p:nvSpPr>
        <p:spPr>
          <a:xfrm>
            <a:off x="6073550" y="1489825"/>
            <a:ext cx="2361300" cy="577200"/>
          </a:xfrm>
          <a:prstGeom prst="rect">
            <a:avLst/>
          </a:prstGeom>
        </p:spPr>
        <p:txBody>
          <a:bodyPr lIns="91425" tIns="91425" rIns="91425" bIns="91425" anchor="t" anchorCtr="0">
            <a:noAutofit/>
          </a:bodyPr>
          <a:lstStyle/>
          <a:p>
            <a:pPr lvl="0" rtl="0">
              <a:spcBef>
                <a:spcPts val="0"/>
              </a:spcBef>
              <a:buNone/>
            </a:pPr>
            <a:r>
              <a:rPr lang="en"/>
              <a:t>High water table</a:t>
            </a:r>
          </a:p>
          <a:p>
            <a:pPr lvl="0">
              <a:spcBef>
                <a:spcPts val="0"/>
              </a:spcBef>
              <a:buNone/>
            </a:pPr>
            <a:endParaRPr/>
          </a:p>
        </p:txBody>
      </p:sp>
      <p:pic>
        <p:nvPicPr>
          <p:cNvPr id="79" name="Shape 79"/>
          <p:cNvPicPr preferRelativeResize="0"/>
          <p:nvPr/>
        </p:nvPicPr>
        <p:blipFill>
          <a:blip r:embed="rId3">
            <a:alphaModFix/>
          </a:blip>
          <a:stretch>
            <a:fillRect/>
          </a:stretch>
        </p:blipFill>
        <p:spPr>
          <a:xfrm>
            <a:off x="387900" y="1489825"/>
            <a:ext cx="5270649" cy="3078899"/>
          </a:xfrm>
          <a:prstGeom prst="rect">
            <a:avLst/>
          </a:prstGeom>
          <a:noFill/>
          <a:ln>
            <a:noFill/>
          </a:ln>
        </p:spPr>
      </p:pic>
      <p:sp>
        <p:nvSpPr>
          <p:cNvPr id="80" name="Shape 80"/>
          <p:cNvSpPr txBox="1">
            <a:spLocks noGrp="1"/>
          </p:cNvSpPr>
          <p:nvPr>
            <p:ph type="body" idx="1"/>
          </p:nvPr>
        </p:nvSpPr>
        <p:spPr>
          <a:xfrm>
            <a:off x="6073550" y="2740675"/>
            <a:ext cx="2361300" cy="577200"/>
          </a:xfrm>
          <a:prstGeom prst="rect">
            <a:avLst/>
          </a:prstGeom>
        </p:spPr>
        <p:txBody>
          <a:bodyPr lIns="91425" tIns="91425" rIns="91425" bIns="91425" anchor="t" anchorCtr="0">
            <a:noAutofit/>
          </a:bodyPr>
          <a:lstStyle/>
          <a:p>
            <a:pPr lvl="0" rtl="0">
              <a:spcBef>
                <a:spcPts val="0"/>
              </a:spcBef>
              <a:buNone/>
            </a:pPr>
            <a:r>
              <a:rPr lang="en"/>
              <a:t>Desired Outcome !!</a:t>
            </a: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Potential Solutions</a:t>
            </a:r>
          </a:p>
        </p:txBody>
      </p:sp>
      <p:sp>
        <p:nvSpPr>
          <p:cNvPr id="86" name="Shape 86"/>
          <p:cNvSpPr txBox="1">
            <a:spLocks noGrp="1"/>
          </p:cNvSpPr>
          <p:nvPr>
            <p:ph type="body" idx="1"/>
          </p:nvPr>
        </p:nvSpPr>
        <p:spPr>
          <a:xfrm>
            <a:off x="387900" y="1489825"/>
            <a:ext cx="4177800" cy="2526300"/>
          </a:xfrm>
          <a:prstGeom prst="rect">
            <a:avLst/>
          </a:prstGeom>
        </p:spPr>
        <p:txBody>
          <a:bodyPr lIns="91425" tIns="91425" rIns="91425" bIns="91425" anchor="t" anchorCtr="0">
            <a:noAutofit/>
          </a:bodyPr>
          <a:lstStyle/>
          <a:p>
            <a:pPr lvl="0">
              <a:spcBef>
                <a:spcPts val="0"/>
              </a:spcBef>
              <a:buNone/>
            </a:pPr>
            <a:endParaRPr/>
          </a:p>
        </p:txBody>
      </p:sp>
      <p:sp>
        <p:nvSpPr>
          <p:cNvPr id="87" name="Shape 87"/>
          <p:cNvSpPr txBox="1">
            <a:spLocks noGrp="1"/>
          </p:cNvSpPr>
          <p:nvPr>
            <p:ph type="body" idx="1"/>
          </p:nvPr>
        </p:nvSpPr>
        <p:spPr>
          <a:xfrm>
            <a:off x="4625875" y="1489825"/>
            <a:ext cx="4177800" cy="2526300"/>
          </a:xfrm>
          <a:prstGeom prst="rect">
            <a:avLst/>
          </a:prstGeom>
        </p:spPr>
        <p:txBody>
          <a:bodyPr lIns="91425" tIns="91425" rIns="91425" bIns="91425" anchor="t" anchorCtr="0">
            <a:noAutofit/>
          </a:bodyPr>
          <a:lstStyle/>
          <a:p>
            <a:pPr lvl="0" rtl="0">
              <a:spcBef>
                <a:spcPts val="0"/>
              </a:spcBef>
              <a:buNone/>
            </a:pPr>
            <a:endParaRPr/>
          </a:p>
        </p:txBody>
      </p:sp>
      <p:pic>
        <p:nvPicPr>
          <p:cNvPr id="88" name="Shape 88"/>
          <p:cNvPicPr preferRelativeResize="0"/>
          <p:nvPr/>
        </p:nvPicPr>
        <p:blipFill>
          <a:blip r:embed="rId3">
            <a:alphaModFix/>
          </a:blip>
          <a:stretch>
            <a:fillRect/>
          </a:stretch>
        </p:blipFill>
        <p:spPr>
          <a:xfrm>
            <a:off x="387900" y="1489825"/>
            <a:ext cx="4177800" cy="2526300"/>
          </a:xfrm>
          <a:prstGeom prst="rect">
            <a:avLst/>
          </a:prstGeom>
          <a:noFill/>
          <a:ln>
            <a:noFill/>
          </a:ln>
        </p:spPr>
      </p:pic>
      <p:sp>
        <p:nvSpPr>
          <p:cNvPr id="89" name="Shape 89"/>
          <p:cNvSpPr txBox="1"/>
          <p:nvPr/>
        </p:nvSpPr>
        <p:spPr>
          <a:xfrm>
            <a:off x="387775" y="4085575"/>
            <a:ext cx="4177800" cy="556800"/>
          </a:xfrm>
          <a:prstGeom prst="rect">
            <a:avLst/>
          </a:prstGeom>
          <a:noFill/>
          <a:ln>
            <a:noFill/>
          </a:ln>
        </p:spPr>
        <p:txBody>
          <a:bodyPr lIns="91425" tIns="91425" rIns="91425" bIns="91425" anchor="t" anchorCtr="0">
            <a:noAutofit/>
          </a:bodyPr>
          <a:lstStyle/>
          <a:p>
            <a:pPr lvl="0">
              <a:spcBef>
                <a:spcPts val="0"/>
              </a:spcBef>
              <a:buNone/>
            </a:pPr>
            <a:r>
              <a:rPr lang="en">
                <a:solidFill>
                  <a:schemeClr val="dk1"/>
                </a:solidFill>
              </a:rPr>
              <a:t>French Drains</a:t>
            </a:r>
          </a:p>
        </p:txBody>
      </p:sp>
      <p:sp>
        <p:nvSpPr>
          <p:cNvPr id="90" name="Shape 90"/>
          <p:cNvSpPr txBox="1"/>
          <p:nvPr/>
        </p:nvSpPr>
        <p:spPr>
          <a:xfrm>
            <a:off x="4625875" y="4085575"/>
            <a:ext cx="4177800" cy="556800"/>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rPr>
              <a:t>Pumping</a:t>
            </a:r>
          </a:p>
        </p:txBody>
      </p:sp>
      <p:pic>
        <p:nvPicPr>
          <p:cNvPr id="91" name="Shape 91"/>
          <p:cNvPicPr preferRelativeResize="0"/>
          <p:nvPr/>
        </p:nvPicPr>
        <p:blipFill>
          <a:blip r:embed="rId4">
            <a:alphaModFix/>
          </a:blip>
          <a:stretch>
            <a:fillRect/>
          </a:stretch>
        </p:blipFill>
        <p:spPr>
          <a:xfrm>
            <a:off x="4625875" y="1489825"/>
            <a:ext cx="4177800" cy="250668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87900" y="555600"/>
            <a:ext cx="2808000" cy="755700"/>
          </a:xfrm>
          <a:prstGeom prst="rect">
            <a:avLst/>
          </a:prstGeom>
        </p:spPr>
        <p:txBody>
          <a:bodyPr lIns="91425" tIns="91425" rIns="91425" bIns="91425" anchor="b" anchorCtr="0">
            <a:noAutofit/>
          </a:bodyPr>
          <a:lstStyle/>
          <a:p>
            <a:pPr lvl="0">
              <a:spcBef>
                <a:spcPts val="0"/>
              </a:spcBef>
              <a:buNone/>
            </a:pPr>
            <a:r>
              <a:rPr lang="en" dirty="0"/>
              <a:t>MODFLOW</a:t>
            </a:r>
          </a:p>
        </p:txBody>
      </p:sp>
      <p:sp>
        <p:nvSpPr>
          <p:cNvPr id="97" name="Shape 97"/>
          <p:cNvSpPr txBox="1">
            <a:spLocks noGrp="1"/>
          </p:cNvSpPr>
          <p:nvPr>
            <p:ph type="body" idx="1"/>
          </p:nvPr>
        </p:nvSpPr>
        <p:spPr>
          <a:xfrm>
            <a:off x="387900" y="1594025"/>
            <a:ext cx="2808000" cy="2681100"/>
          </a:xfrm>
          <a:prstGeom prst="rect">
            <a:avLst/>
          </a:prstGeom>
        </p:spPr>
        <p:txBody>
          <a:bodyPr lIns="91425" tIns="91425" rIns="91425" bIns="91425" anchor="t" anchorCtr="0">
            <a:noAutofit/>
          </a:bodyPr>
          <a:lstStyle/>
          <a:p>
            <a:pPr lvl="0">
              <a:spcBef>
                <a:spcPts val="0"/>
              </a:spcBef>
              <a:buNone/>
            </a:pPr>
            <a:r>
              <a:rPr lang="en" dirty="0"/>
              <a:t>Finite Difference numerical model developed by United States Geological Survey.</a:t>
            </a:r>
          </a:p>
          <a:p>
            <a:pPr lvl="0">
              <a:spcBef>
                <a:spcPts val="0"/>
              </a:spcBef>
              <a:buNone/>
            </a:pPr>
            <a:r>
              <a:rPr lang="en" dirty="0"/>
              <a:t>Model both </a:t>
            </a:r>
            <a:r>
              <a:rPr lang="en" b="1" dirty="0"/>
              <a:t>steady state </a:t>
            </a:r>
            <a:r>
              <a:rPr lang="en" i="1" dirty="0"/>
              <a:t>and</a:t>
            </a:r>
            <a:r>
              <a:rPr lang="en" b="1" i="1" dirty="0"/>
              <a:t> transient</a:t>
            </a:r>
            <a:r>
              <a:rPr lang="en" dirty="0"/>
              <a:t> flow in an aquifer.</a:t>
            </a:r>
          </a:p>
          <a:p>
            <a:pPr lvl="0">
              <a:spcBef>
                <a:spcPts val="0"/>
              </a:spcBef>
              <a:buNone/>
            </a:pPr>
            <a:r>
              <a:rPr lang="en" dirty="0"/>
              <a:t>MODFLOW operated by ModelMuse GUI. </a:t>
            </a:r>
          </a:p>
          <a:p>
            <a:pPr lvl="0">
              <a:spcBef>
                <a:spcPts val="0"/>
              </a:spcBef>
              <a:buNone/>
            </a:pPr>
            <a:endParaRPr dirty="0"/>
          </a:p>
          <a:p>
            <a:pPr lvl="0">
              <a:spcBef>
                <a:spcPts val="0"/>
              </a:spcBef>
              <a:buNone/>
            </a:pPr>
            <a:endParaRPr dirty="0"/>
          </a:p>
        </p:txBody>
      </p:sp>
      <p:pic>
        <p:nvPicPr>
          <p:cNvPr id="98" name="Shape 98"/>
          <p:cNvPicPr preferRelativeResize="0"/>
          <p:nvPr/>
        </p:nvPicPr>
        <p:blipFill>
          <a:blip r:embed="rId3">
            <a:alphaModFix/>
          </a:blip>
          <a:stretch>
            <a:fillRect/>
          </a:stretch>
        </p:blipFill>
        <p:spPr>
          <a:xfrm>
            <a:off x="3530573" y="325749"/>
            <a:ext cx="4691024" cy="3328149"/>
          </a:xfrm>
          <a:prstGeom prst="rect">
            <a:avLst/>
          </a:prstGeom>
          <a:noFill/>
          <a:ln>
            <a:noFill/>
          </a:ln>
        </p:spPr>
      </p:pic>
      <p:pic>
        <p:nvPicPr>
          <p:cNvPr id="99" name="Shape 99"/>
          <p:cNvPicPr preferRelativeResize="0"/>
          <p:nvPr/>
        </p:nvPicPr>
        <p:blipFill>
          <a:blip r:embed="rId4">
            <a:alphaModFix/>
          </a:blip>
          <a:stretch>
            <a:fillRect/>
          </a:stretch>
        </p:blipFill>
        <p:spPr>
          <a:xfrm>
            <a:off x="3328137" y="4011837"/>
            <a:ext cx="5095875" cy="6191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dirty="0"/>
              <a:t>Building the Model</a:t>
            </a:r>
          </a:p>
        </p:txBody>
      </p:sp>
      <p:sp>
        <p:nvSpPr>
          <p:cNvPr id="105" name="Shape 105"/>
          <p:cNvSpPr txBox="1">
            <a:spLocks noGrp="1"/>
          </p:cNvSpPr>
          <p:nvPr>
            <p:ph type="body" idx="1"/>
          </p:nvPr>
        </p:nvSpPr>
        <p:spPr>
          <a:xfrm>
            <a:off x="387900" y="1393824"/>
            <a:ext cx="6015300" cy="3078900"/>
          </a:xfrm>
          <a:prstGeom prst="rect">
            <a:avLst/>
          </a:prstGeom>
        </p:spPr>
        <p:txBody>
          <a:bodyPr lIns="91425" tIns="91425" rIns="91425" bIns="91425" anchor="t" anchorCtr="0">
            <a:noAutofit/>
          </a:bodyPr>
          <a:lstStyle/>
          <a:p>
            <a:pPr lvl="0">
              <a:spcBef>
                <a:spcPts val="0"/>
              </a:spcBef>
              <a:buNone/>
            </a:pPr>
            <a:r>
              <a:rPr lang="en" dirty="0"/>
              <a:t>Inputs Required:</a:t>
            </a:r>
          </a:p>
          <a:p>
            <a:pPr marL="457200" lvl="0" indent="-228600" rtl="0">
              <a:spcBef>
                <a:spcPts val="0"/>
              </a:spcBef>
            </a:pPr>
            <a:r>
              <a:rPr lang="en" dirty="0" smtClean="0"/>
              <a:t>* Boundary </a:t>
            </a:r>
            <a:r>
              <a:rPr lang="en" dirty="0"/>
              <a:t>Conditions</a:t>
            </a:r>
          </a:p>
          <a:p>
            <a:pPr marL="914400" lvl="1" indent="-228600" rtl="0">
              <a:spcBef>
                <a:spcPts val="0"/>
              </a:spcBef>
            </a:pPr>
            <a:r>
              <a:rPr lang="en" dirty="0"/>
              <a:t>Two constant head boundaries</a:t>
            </a:r>
          </a:p>
          <a:p>
            <a:pPr marL="457200" lvl="0" indent="-228600" rtl="0">
              <a:spcBef>
                <a:spcPts val="0"/>
              </a:spcBef>
            </a:pPr>
            <a:r>
              <a:rPr lang="en" dirty="0" smtClean="0"/>
              <a:t>* Hydraulic </a:t>
            </a:r>
            <a:r>
              <a:rPr lang="en" dirty="0"/>
              <a:t>Conductivity</a:t>
            </a:r>
          </a:p>
          <a:p>
            <a:pPr marL="914400" lvl="1" indent="-317500" rtl="0">
              <a:spcBef>
                <a:spcPts val="0"/>
              </a:spcBef>
              <a:buSzPct val="100000"/>
            </a:pPr>
            <a:r>
              <a:rPr lang="en" sz="1400" dirty="0"/>
              <a:t>Two ranges: 1 X 10^-9 cm/s (Clays)  -</a:t>
            </a:r>
            <a:r>
              <a:rPr lang="en" dirty="0"/>
              <a:t> </a:t>
            </a:r>
            <a:r>
              <a:rPr lang="en" sz="1400" dirty="0"/>
              <a:t>1 X 10^-3  cm/s (Sands)</a:t>
            </a:r>
          </a:p>
          <a:p>
            <a:pPr marL="914400" lvl="1" indent="-228600" rtl="0">
              <a:spcBef>
                <a:spcPts val="0"/>
              </a:spcBef>
            </a:pPr>
            <a:r>
              <a:rPr lang="en" dirty="0"/>
              <a:t>High and Low Ranges were Modeled</a:t>
            </a:r>
          </a:p>
          <a:p>
            <a:pPr marL="457200" lvl="0" indent="-228600" rtl="0">
              <a:spcBef>
                <a:spcPts val="0"/>
              </a:spcBef>
            </a:pPr>
            <a:r>
              <a:rPr lang="en" dirty="0" smtClean="0"/>
              <a:t>* Specific Yield			* Cell Size</a:t>
            </a:r>
          </a:p>
          <a:p>
            <a:pPr marL="914400" lvl="1" indent="-317500" rtl="0">
              <a:spcBef>
                <a:spcPts val="0"/>
              </a:spcBef>
              <a:buSzPct val="100000"/>
            </a:pPr>
            <a:r>
              <a:rPr lang="en" sz="1400" dirty="0" smtClean="0"/>
              <a:t>2 - 20 % (USGS 1963)		</a:t>
            </a:r>
            <a:r>
              <a:rPr lang="en" dirty="0" smtClean="0"/>
              <a:t>        </a:t>
            </a:r>
            <a:r>
              <a:rPr lang="en" sz="1400" dirty="0" smtClean="0"/>
              <a:t>4</a:t>
            </a:r>
            <a:r>
              <a:rPr lang="en" sz="1400" dirty="0"/>
              <a:t>’ X 4’ Cells</a:t>
            </a:r>
          </a:p>
        </p:txBody>
      </p:sp>
      <p:pic>
        <p:nvPicPr>
          <p:cNvPr id="106" name="Shape 106"/>
          <p:cNvPicPr preferRelativeResize="0"/>
          <p:nvPr/>
        </p:nvPicPr>
        <p:blipFill>
          <a:blip r:embed="rId3">
            <a:alphaModFix/>
          </a:blip>
          <a:stretch>
            <a:fillRect/>
          </a:stretch>
        </p:blipFill>
        <p:spPr>
          <a:xfrm>
            <a:off x="4112324" y="707724"/>
            <a:ext cx="4863500" cy="2089400"/>
          </a:xfrm>
          <a:prstGeom prst="rect">
            <a:avLst/>
          </a:prstGeom>
          <a:noFill/>
          <a:ln>
            <a:noFill/>
          </a:ln>
        </p:spPr>
      </p:pic>
      <p:pic>
        <p:nvPicPr>
          <p:cNvPr id="107" name="Shape 107"/>
          <p:cNvPicPr preferRelativeResize="0"/>
          <p:nvPr/>
        </p:nvPicPr>
        <p:blipFill>
          <a:blip r:embed="rId4">
            <a:alphaModFix/>
          </a:blip>
          <a:stretch>
            <a:fillRect/>
          </a:stretch>
        </p:blipFill>
        <p:spPr>
          <a:xfrm>
            <a:off x="4865850" y="458025"/>
            <a:ext cx="3227701" cy="20631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Building the Model</a:t>
            </a:r>
          </a:p>
        </p:txBody>
      </p:sp>
      <p:sp>
        <p:nvSpPr>
          <p:cNvPr id="113" name="Shape 11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a:p>
        </p:txBody>
      </p:sp>
      <p:pic>
        <p:nvPicPr>
          <p:cNvPr id="114" name="Shape 114"/>
          <p:cNvPicPr preferRelativeResize="0"/>
          <p:nvPr/>
        </p:nvPicPr>
        <p:blipFill>
          <a:blip r:embed="rId3">
            <a:alphaModFix/>
          </a:blip>
          <a:stretch>
            <a:fillRect/>
          </a:stretch>
        </p:blipFill>
        <p:spPr>
          <a:xfrm>
            <a:off x="387900" y="1489825"/>
            <a:ext cx="8423349" cy="32278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Running The Model</a:t>
            </a:r>
          </a:p>
        </p:txBody>
      </p:sp>
      <p:sp>
        <p:nvSpPr>
          <p:cNvPr id="120" name="Shape 12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Transient (30 days, 60 days, 1 year, 3 years) and Steady State</a:t>
            </a:r>
          </a:p>
        </p:txBody>
      </p:sp>
      <p:pic>
        <p:nvPicPr>
          <p:cNvPr id="121" name="Shape 121"/>
          <p:cNvPicPr preferRelativeResize="0"/>
          <p:nvPr/>
        </p:nvPicPr>
        <p:blipFill>
          <a:blip r:embed="rId3">
            <a:alphaModFix/>
          </a:blip>
          <a:stretch>
            <a:fillRect/>
          </a:stretch>
        </p:blipFill>
        <p:spPr>
          <a:xfrm>
            <a:off x="855014" y="1872649"/>
            <a:ext cx="6936710" cy="31737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Results for a Single French Drain System</a:t>
            </a:r>
          </a:p>
        </p:txBody>
      </p:sp>
      <p:sp>
        <p:nvSpPr>
          <p:cNvPr id="127" name="Shape 127"/>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endParaRPr/>
          </a:p>
        </p:txBody>
      </p:sp>
      <p:pic>
        <p:nvPicPr>
          <p:cNvPr id="128" name="Shape 128"/>
          <p:cNvPicPr preferRelativeResize="0"/>
          <p:nvPr/>
        </p:nvPicPr>
        <p:blipFill>
          <a:blip r:embed="rId3">
            <a:alphaModFix/>
          </a:blip>
          <a:stretch>
            <a:fillRect/>
          </a:stretch>
        </p:blipFill>
        <p:spPr>
          <a:xfrm>
            <a:off x="4681859" y="1337425"/>
            <a:ext cx="4260915" cy="3653674"/>
          </a:xfrm>
          <a:prstGeom prst="rect">
            <a:avLst/>
          </a:prstGeom>
          <a:noFill/>
          <a:ln>
            <a:noFill/>
          </a:ln>
        </p:spPr>
      </p:pic>
      <p:pic>
        <p:nvPicPr>
          <p:cNvPr id="129" name="Shape 129"/>
          <p:cNvPicPr preferRelativeResize="0"/>
          <p:nvPr/>
        </p:nvPicPr>
        <p:blipFill>
          <a:blip r:embed="rId4">
            <a:alphaModFix/>
          </a:blip>
          <a:stretch>
            <a:fillRect/>
          </a:stretch>
        </p:blipFill>
        <p:spPr>
          <a:xfrm>
            <a:off x="186050" y="1337417"/>
            <a:ext cx="4260925" cy="365368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Words>
  <Application>Microsoft Office PowerPoint</Application>
  <PresentationFormat>On-screen Show (16:9)</PresentationFormat>
  <Paragraphs>39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Roboto Slab</vt:lpstr>
      <vt:lpstr>Arial</vt:lpstr>
      <vt:lpstr>Roboto</vt:lpstr>
      <vt:lpstr>marina</vt:lpstr>
      <vt:lpstr>Dewatering Solutions using MODFLOW</vt:lpstr>
      <vt:lpstr>Location</vt:lpstr>
      <vt:lpstr>Problem Description &amp; Desired Product</vt:lpstr>
      <vt:lpstr>Potential Solutions</vt:lpstr>
      <vt:lpstr>MODFLOW</vt:lpstr>
      <vt:lpstr>Building the Model</vt:lpstr>
      <vt:lpstr>Building the Model</vt:lpstr>
      <vt:lpstr>Running The Model</vt:lpstr>
      <vt:lpstr>Results for a Single French Drain System</vt:lpstr>
      <vt:lpstr>Results for a Triple French Drain System</vt:lpstr>
      <vt:lpstr>Results for Five Drains</vt:lpstr>
      <vt:lpstr>Accuracy of the Model?</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Dewatering Solutions using MODFLOW</dc:title>
  <cp:lastModifiedBy>Hani Yousef Ahmad Abu Hmeidan</cp:lastModifiedBy>
  <cp:revision>1</cp:revision>
  <dcterms:modified xsi:type="dcterms:W3CDTF">2016-04-12T03:21:45Z</dcterms:modified>
</cp:coreProperties>
</file>